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77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83"/>
  </p:normalViewPr>
  <p:slideViewPr>
    <p:cSldViewPr snapToGrid="0" snapToObjects="1">
      <p:cViewPr varScale="1">
        <p:scale>
          <a:sx n="94" d="100"/>
          <a:sy n="94" d="100"/>
        </p:scale>
        <p:origin x="1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42" name="Picture 41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9" name="Picture 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80" name="Picture 7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20" name="Picture 11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58" name="Picture 15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59" name="Picture 15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jpeg"/><Relationship Id="rId16" Type="http://schemas.openxmlformats.org/officeDocument/2006/relationships/image" Target="../media/image3.jpeg"/><Relationship Id="rId17" Type="http://schemas.openxmlformats.org/officeDocument/2006/relationships/image" Target="../media/image4.jpeg"/><Relationship Id="rId18" Type="http://schemas.openxmlformats.org/officeDocument/2006/relationships/image" Target="../media/image5.jpeg"/><Relationship Id="rId19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8.jpeg"/><Relationship Id="rId15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8.jpeg"/><Relationship Id="rId15" Type="http://schemas.openxmlformats.org/officeDocument/2006/relationships/image" Target="../media/image9.jpe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4" Type="http://schemas.openxmlformats.org/officeDocument/2006/relationships/image" Target="../media/image8.jpeg"/><Relationship Id="rId15" Type="http://schemas.openxmlformats.org/officeDocument/2006/relationships/image" Target="../media/image9.jpe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3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5949360"/>
            <a:ext cx="7155720" cy="788400"/>
          </a:xfrm>
          <a:prstGeom prst="rect">
            <a:avLst/>
          </a:prstGeom>
          <a:ln>
            <a:noFill/>
          </a:ln>
        </p:spPr>
      </p:pic>
      <p:pic>
        <p:nvPicPr>
          <p:cNvPr id="10" name="Image 8"/>
          <p:cNvPicPr/>
          <p:nvPr/>
        </p:nvPicPr>
        <p:blipFill>
          <a:blip r:embed="rId15"/>
          <a:stretch>
            <a:fillRect/>
          </a:stretch>
        </p:blipFill>
        <p:spPr>
          <a:xfrm>
            <a:off x="8388360" y="6453360"/>
            <a:ext cx="646920" cy="223560"/>
          </a:xfrm>
          <a:prstGeom prst="rect">
            <a:avLst/>
          </a:prstGeom>
          <a:ln>
            <a:noFill/>
          </a:ln>
        </p:spPr>
      </p:pic>
      <p:pic>
        <p:nvPicPr>
          <p:cNvPr id="2" name="Image 10"/>
          <p:cNvPicPr/>
          <p:nvPr/>
        </p:nvPicPr>
        <p:blipFill>
          <a:blip r:embed="rId16"/>
          <a:stretch>
            <a:fillRect/>
          </a:stretch>
        </p:blipFill>
        <p:spPr>
          <a:xfrm>
            <a:off x="7020360" y="6237360"/>
            <a:ext cx="567360" cy="430920"/>
          </a:xfrm>
          <a:prstGeom prst="rect">
            <a:avLst/>
          </a:prstGeom>
          <a:ln>
            <a:noFill/>
          </a:ln>
        </p:spPr>
      </p:pic>
      <p:pic>
        <p:nvPicPr>
          <p:cNvPr id="3" name="Image 11"/>
          <p:cNvPicPr/>
          <p:nvPr/>
        </p:nvPicPr>
        <p:blipFill>
          <a:blip r:embed="rId17"/>
          <a:stretch>
            <a:fillRect/>
          </a:stretch>
        </p:blipFill>
        <p:spPr>
          <a:xfrm>
            <a:off x="7668360" y="6237360"/>
            <a:ext cx="596880" cy="358920"/>
          </a:xfrm>
          <a:prstGeom prst="rect">
            <a:avLst/>
          </a:prstGeom>
          <a:ln>
            <a:noFill/>
          </a:ln>
        </p:spPr>
      </p:pic>
      <p:pic>
        <p:nvPicPr>
          <p:cNvPr id="4" name="Image 12"/>
          <p:cNvPicPr/>
          <p:nvPr/>
        </p:nvPicPr>
        <p:blipFill>
          <a:blip r:embed="rId18"/>
          <a:stretch>
            <a:fillRect/>
          </a:stretch>
        </p:blipFill>
        <p:spPr>
          <a:xfrm>
            <a:off x="8388360" y="6187680"/>
            <a:ext cx="617040" cy="192240"/>
          </a:xfrm>
          <a:prstGeom prst="rect">
            <a:avLst/>
          </a:prstGeom>
          <a:ln>
            <a:noFill/>
          </a:ln>
        </p:spPr>
      </p:pic>
      <p:sp>
        <p:nvSpPr>
          <p:cNvPr id="5" name="CustomShape 1"/>
          <p:cNvSpPr/>
          <p:nvPr/>
        </p:nvSpPr>
        <p:spPr>
          <a:xfrm>
            <a:off x="3852000" y="6211440"/>
            <a:ext cx="2591280" cy="303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fr-FR" sz="700">
                <a:solidFill>
                  <a:srgbClr val="4F81BD"/>
                </a:solidFill>
                <a:latin typeface="Calibri"/>
                <a:ea typeface="Times New Roman"/>
              </a:rPr>
              <a:t>6, boulevard Maréchal Juin – CS  45 053 - 14050 Caen Cedex 4</a:t>
            </a:r>
            <a:endParaRPr/>
          </a:p>
        </p:txBody>
      </p:sp>
      <p:pic>
        <p:nvPicPr>
          <p:cNvPr id="6" name="Picture 2"/>
          <p:cNvPicPr/>
          <p:nvPr/>
        </p:nvPicPr>
        <p:blipFill>
          <a:blip r:embed="rId19"/>
          <a:stretch>
            <a:fillRect/>
          </a:stretch>
        </p:blipFill>
        <p:spPr>
          <a:xfrm>
            <a:off x="6177240" y="404640"/>
            <a:ext cx="2570760" cy="1438920"/>
          </a:xfrm>
          <a:prstGeom prst="rect">
            <a:avLst/>
          </a:prstGeom>
          <a:ln>
            <a:noFill/>
          </a:ln>
        </p:spPr>
      </p:pic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Septième niveau de plan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8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6165360"/>
            <a:ext cx="4930920" cy="542880"/>
          </a:xfrm>
          <a:prstGeom prst="rect">
            <a:avLst/>
          </a:prstGeom>
          <a:ln>
            <a:noFill/>
          </a:ln>
        </p:spPr>
      </p:pic>
      <p:pic>
        <p:nvPicPr>
          <p:cNvPr id="44" name="Picture 2"/>
          <p:cNvPicPr/>
          <p:nvPr/>
        </p:nvPicPr>
        <p:blipFill>
          <a:blip r:embed="rId15"/>
          <a:stretch>
            <a:fillRect/>
          </a:stretch>
        </p:blipFill>
        <p:spPr>
          <a:xfrm>
            <a:off x="8115120" y="6282000"/>
            <a:ext cx="1027800" cy="574920"/>
          </a:xfrm>
          <a:prstGeom prst="rect">
            <a:avLst/>
          </a:prstGeom>
          <a:ln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7596360" y="6492960"/>
            <a:ext cx="430920" cy="363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C38DD023-0EB7-4BA2-AB07-7F595CAF1102}" type="slidenum">
              <a:rPr lang="fr-FR" sz="900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  <p:pic>
        <p:nvPicPr>
          <p:cNvPr id="82" name="Image 11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6165360"/>
            <a:ext cx="4930920" cy="542880"/>
          </a:xfrm>
          <a:prstGeom prst="rect">
            <a:avLst/>
          </a:prstGeom>
          <a:ln>
            <a:noFill/>
          </a:ln>
        </p:spPr>
      </p:pic>
      <p:pic>
        <p:nvPicPr>
          <p:cNvPr id="83" name="Picture 2"/>
          <p:cNvPicPr/>
          <p:nvPr/>
        </p:nvPicPr>
        <p:blipFill>
          <a:blip r:embed="rId15"/>
          <a:stretch>
            <a:fillRect/>
          </a:stretch>
        </p:blipFill>
        <p:spPr>
          <a:xfrm>
            <a:off x="8115120" y="6282000"/>
            <a:ext cx="1027800" cy="574920"/>
          </a:xfrm>
          <a:prstGeom prst="rect">
            <a:avLst/>
          </a:prstGeom>
          <a:ln>
            <a:noFill/>
          </a:ln>
        </p:spPr>
      </p:pic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Septième niveau de plan</a:t>
            </a:r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Septième niveau de plan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7596360" y="6492960"/>
            <a:ext cx="430920" cy="363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CC3F4844-799C-4FB5-8255-AED7EFB7B903}" type="slidenum">
              <a:rPr lang="fr-FR" sz="900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  <p:pic>
        <p:nvPicPr>
          <p:cNvPr id="122" name="Image 10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6237360"/>
            <a:ext cx="4930920" cy="542880"/>
          </a:xfrm>
          <a:prstGeom prst="rect">
            <a:avLst/>
          </a:prstGeom>
          <a:ln>
            <a:noFill/>
          </a:ln>
        </p:spPr>
      </p:pic>
      <p:pic>
        <p:nvPicPr>
          <p:cNvPr id="123" name="Picture 2"/>
          <p:cNvPicPr/>
          <p:nvPr/>
        </p:nvPicPr>
        <p:blipFill>
          <a:blip r:embed="rId15"/>
          <a:stretch>
            <a:fillRect/>
          </a:stretch>
        </p:blipFill>
        <p:spPr>
          <a:xfrm>
            <a:off x="8115120" y="6282000"/>
            <a:ext cx="1027800" cy="574920"/>
          </a:xfrm>
          <a:prstGeom prst="rect">
            <a:avLst/>
          </a:prstGeom>
          <a:ln>
            <a:noFill/>
          </a:ln>
        </p:spPr>
      </p:pic>
      <p:sp>
        <p:nvSpPr>
          <p:cNvPr id="124" name="PlaceHolder 2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Septième niveau de plan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944000" y="3357000"/>
            <a:ext cx="6870960" cy="604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fr-FR" sz="3200">
                <a:solidFill>
                  <a:srgbClr val="1F497D"/>
                </a:solidFill>
                <a:latin typeface="Calibri"/>
              </a:rPr>
              <a:t>CaenBow : jeu de tir à l'arbalète en réseau</a:t>
            </a:r>
            <a:endParaRPr/>
          </a:p>
        </p:txBody>
      </p:sp>
      <p:sp>
        <p:nvSpPr>
          <p:cNvPr id="161" name="CustomShape 2"/>
          <p:cNvSpPr/>
          <p:nvPr/>
        </p:nvSpPr>
        <p:spPr>
          <a:xfrm>
            <a:off x="2411640" y="4149000"/>
            <a:ext cx="6399720" cy="718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fr-FR" sz="2000">
                <a:solidFill>
                  <a:srgbClr val="0070C0"/>
                </a:solidFill>
                <a:latin typeface="Calibri"/>
              </a:rPr>
              <a:t>T. Guaquière, J-B. Jorand, V. Durand, G. Moraine, S. Elyadari, J-P. Ngalula, L. Djiomo</a:t>
            </a:r>
            <a:endParaRPr/>
          </a:p>
        </p:txBody>
      </p:sp>
      <p:pic>
        <p:nvPicPr>
          <p:cNvPr id="162" name="Picture 161"/>
          <p:cNvPicPr/>
          <p:nvPr/>
        </p:nvPicPr>
        <p:blipFill>
          <a:blip r:embed="rId2"/>
          <a:stretch>
            <a:fillRect/>
          </a:stretch>
        </p:blipFill>
        <p:spPr>
          <a:xfrm>
            <a:off x="288000" y="204480"/>
            <a:ext cx="2447640" cy="166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457200" y="144000"/>
            <a:ext cx="7771320" cy="146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2800">
                <a:solidFill>
                  <a:srgbClr val="1F497D"/>
                </a:solidFill>
                <a:latin typeface="Calibri"/>
              </a:rPr>
              <a:t>Patron d'architecture</a:t>
            </a:r>
            <a:endParaRPr/>
          </a:p>
        </p:txBody>
      </p:sp>
      <p:sp>
        <p:nvSpPr>
          <p:cNvPr id="198" name="CustomShape 2"/>
          <p:cNvSpPr/>
          <p:nvPr/>
        </p:nvSpPr>
        <p:spPr>
          <a:xfrm>
            <a:off x="648000" y="1604520"/>
            <a:ext cx="3455640" cy="3976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2400" dirty="0">
                <a:solidFill>
                  <a:srgbClr val="0070C0"/>
                </a:solidFill>
                <a:latin typeface="Calibri"/>
              </a:rPr>
              <a:t>Patron MVC </a:t>
            </a:r>
            <a:r>
              <a:rPr lang="fr-FR" sz="2400" dirty="0" smtClean="0">
                <a:solidFill>
                  <a:srgbClr val="0070C0"/>
                </a:solidFill>
                <a:latin typeface="Calibri"/>
              </a:rPr>
              <a:t>:</a:t>
            </a:r>
            <a:endParaRPr sz="2800" dirty="0"/>
          </a:p>
          <a:p>
            <a:pPr marL="285750" indent="-285750">
              <a:lnSpc>
                <a:spcPct val="15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Création d'une vue par utilisateur</a:t>
            </a:r>
            <a:endParaRPr sz="2400" dirty="0"/>
          </a:p>
          <a:p>
            <a:pPr marL="285750" indent="-285750">
              <a:lnSpc>
                <a:spcPct val="15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Modèle commun pour tous les joueurs reliés au serveur</a:t>
            </a:r>
            <a:endParaRPr sz="2400" dirty="0"/>
          </a:p>
          <a:p>
            <a:pPr marL="285750" indent="-285750">
              <a:lnSpc>
                <a:spcPct val="15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Gestion des interactions entre le modèle et les joueurs</a:t>
            </a:r>
            <a:endParaRPr sz="2400" dirty="0"/>
          </a:p>
          <a:p>
            <a:pPr>
              <a:lnSpc>
                <a:spcPct val="150000"/>
              </a:lnSpc>
            </a:pPr>
            <a:endParaRPr dirty="0"/>
          </a:p>
        </p:txBody>
      </p:sp>
      <p:sp>
        <p:nvSpPr>
          <p:cNvPr id="199" name="CustomShape 3"/>
          <p:cNvSpPr/>
          <p:nvPr/>
        </p:nvSpPr>
        <p:spPr>
          <a:xfrm>
            <a:off x="4963680" y="1604520"/>
            <a:ext cx="3455640" cy="3976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2400" dirty="0">
                <a:solidFill>
                  <a:srgbClr val="0070C0"/>
                </a:solidFill>
                <a:latin typeface="Calibri"/>
              </a:rPr>
              <a:t>Patron client-serveur </a:t>
            </a:r>
            <a:r>
              <a:rPr lang="fr-FR" sz="2400" dirty="0" smtClean="0">
                <a:solidFill>
                  <a:srgbClr val="0070C0"/>
                </a:solidFill>
                <a:latin typeface="Calibri"/>
              </a:rPr>
              <a:t>:</a:t>
            </a:r>
            <a:endParaRPr sz="2800" dirty="0"/>
          </a:p>
          <a:p>
            <a:pPr marL="285750" indent="-285750">
              <a:lnSpc>
                <a:spcPct val="15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Établissement d'un serveur</a:t>
            </a:r>
            <a:endParaRPr sz="2400" dirty="0"/>
          </a:p>
          <a:p>
            <a:pPr marL="285750" indent="-285750">
              <a:lnSpc>
                <a:spcPct val="15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Création de clients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fr-FR" sz="2800">
                <a:solidFill>
                  <a:srgbClr val="1F497D"/>
                </a:solidFill>
                <a:latin typeface="Calibri"/>
              </a:rPr>
              <a:t>Implémentation contrôleur / modèle</a:t>
            </a:r>
            <a:endParaRPr/>
          </a:p>
        </p:txBody>
      </p:sp>
      <p:sp>
        <p:nvSpPr>
          <p:cNvPr id="201" name="CustomShape 2"/>
          <p:cNvSpPr/>
          <p:nvPr/>
        </p:nvSpPr>
        <p:spPr>
          <a:xfrm>
            <a:off x="457200" y="1600200"/>
            <a:ext cx="4037400" cy="4524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fr-FR" sz="2000" dirty="0">
                <a:solidFill>
                  <a:srgbClr val="0070C0"/>
                </a:solidFill>
                <a:latin typeface="Calibri"/>
              </a:rPr>
              <a:t>Contrôleur </a:t>
            </a:r>
            <a:r>
              <a:rPr lang="fr-FR" sz="2000" dirty="0" smtClean="0">
                <a:solidFill>
                  <a:srgbClr val="0070C0"/>
                </a:solidFill>
                <a:latin typeface="Calibri"/>
              </a:rPr>
              <a:t>:</a:t>
            </a:r>
            <a:endParaRPr sz="2400" dirty="0"/>
          </a:p>
          <a:p>
            <a:pPr marL="342900" indent="-342900">
              <a:lnSpc>
                <a:spcPct val="15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Gestion des interactions : Interface du Jeu / </a:t>
            </a:r>
            <a:r>
              <a:rPr lang="fr-FR" sz="2000" dirty="0" smtClean="0">
                <a:solidFill>
                  <a:srgbClr val="000000"/>
                </a:solidFill>
                <a:latin typeface="Calibri"/>
              </a:rPr>
              <a:t>Modèle</a:t>
            </a:r>
            <a:endParaRPr sz="2400" dirty="0"/>
          </a:p>
          <a:p>
            <a:pPr marL="342900" indent="-342900">
              <a:lnSpc>
                <a:spcPct val="15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Calcul de la position d'arrivée de la flèche lors d'un tir :</a:t>
            </a:r>
            <a:endParaRPr sz="2400" dirty="0"/>
          </a:p>
          <a:p>
            <a:pPr>
              <a:lnSpc>
                <a:spcPct val="150000"/>
              </a:lnSpc>
            </a:pPr>
            <a:endParaRPr sz="2400" dirty="0"/>
          </a:p>
          <a:p>
            <a:pPr>
              <a:lnSpc>
                <a:spcPct val="150000"/>
              </a:lnSpc>
            </a:pPr>
            <a:endParaRPr sz="2400" dirty="0"/>
          </a:p>
          <a:p>
            <a:pPr>
              <a:lnSpc>
                <a:spcPct val="150000"/>
              </a:lnSpc>
            </a:pPr>
            <a:endParaRPr sz="2400" dirty="0"/>
          </a:p>
          <a:p>
            <a:pPr>
              <a:lnSpc>
                <a:spcPct val="150000"/>
              </a:lnSpc>
            </a:pPr>
            <a:endParaRPr sz="2400" dirty="0"/>
          </a:p>
          <a:p>
            <a:pPr>
              <a:lnSpc>
                <a:spcPct val="150000"/>
              </a:lnSpc>
            </a:pPr>
            <a:endParaRPr sz="2400" dirty="0"/>
          </a:p>
        </p:txBody>
      </p:sp>
      <p:pic>
        <p:nvPicPr>
          <p:cNvPr id="202" name="Picture 201"/>
          <p:cNvPicPr/>
          <p:nvPr/>
        </p:nvPicPr>
        <p:blipFill>
          <a:blip r:embed="rId2"/>
          <a:stretch>
            <a:fillRect/>
          </a:stretch>
        </p:blipFill>
        <p:spPr>
          <a:xfrm>
            <a:off x="1813647" y="4200502"/>
            <a:ext cx="1655640" cy="690480"/>
          </a:xfrm>
          <a:prstGeom prst="rect">
            <a:avLst/>
          </a:prstGeom>
          <a:ln>
            <a:noFill/>
          </a:ln>
        </p:spPr>
      </p:pic>
      <p:sp>
        <p:nvSpPr>
          <p:cNvPr id="203" name="CustomShape 3"/>
          <p:cNvSpPr/>
          <p:nvPr/>
        </p:nvSpPr>
        <p:spPr>
          <a:xfrm>
            <a:off x="5024520" y="1639080"/>
            <a:ext cx="3111120" cy="3976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50000"/>
              </a:lnSpc>
            </a:pPr>
            <a:r>
              <a:rPr lang="fr-FR" sz="2000" dirty="0" smtClean="0">
                <a:solidFill>
                  <a:srgbClr val="0070C0"/>
                </a:solidFill>
                <a:latin typeface="Calibri"/>
              </a:rPr>
              <a:t>Modèle</a:t>
            </a:r>
            <a:r>
              <a:rPr lang="fr-FR" sz="2000" dirty="0">
                <a:solidFill>
                  <a:srgbClr val="0070C0"/>
                </a:solidFill>
                <a:latin typeface="Calibri"/>
              </a:rPr>
              <a:t> :</a:t>
            </a:r>
            <a:endParaRPr sz="2400" dirty="0"/>
          </a:p>
          <a:p>
            <a:pPr marL="342900" indent="-342900">
              <a:lnSpc>
                <a:spcPct val="15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Récupère les données du serveur</a:t>
            </a:r>
            <a:endParaRPr sz="2400" dirty="0"/>
          </a:p>
          <a:p>
            <a:pPr marL="342900" indent="-342900">
              <a:lnSpc>
                <a:spcPct val="15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Renvoie les données aux joueurs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fr-FR" sz="2800">
                <a:solidFill>
                  <a:srgbClr val="1F497D"/>
                </a:solidFill>
                <a:latin typeface="Calibri"/>
              </a:rPr>
              <a:t>Interface graphique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5608"/>
            <a:ext cx="9144000" cy="5093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fr-FR" sz="2800">
                <a:solidFill>
                  <a:srgbClr val="1F497D"/>
                </a:solidFill>
                <a:latin typeface="Calibri"/>
              </a:rPr>
              <a:t>Interface graphique</a:t>
            </a:r>
            <a:endParaRPr/>
          </a:p>
        </p:txBody>
      </p:sp>
      <p:pic>
        <p:nvPicPr>
          <p:cNvPr id="207" name="Picture 206"/>
          <p:cNvPicPr/>
          <p:nvPr/>
        </p:nvPicPr>
        <p:blipFill>
          <a:blip r:embed="rId2"/>
          <a:stretch>
            <a:fillRect/>
          </a:stretch>
        </p:blipFill>
        <p:spPr>
          <a:xfrm>
            <a:off x="288000" y="1296000"/>
            <a:ext cx="8572680" cy="4751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15628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fr-FR" sz="2800">
                <a:solidFill>
                  <a:srgbClr val="1F497D"/>
                </a:solidFill>
                <a:latin typeface="Calibri"/>
              </a:rPr>
              <a:t>Interface graphique</a:t>
            </a:r>
            <a:endParaRPr/>
          </a:p>
        </p:txBody>
      </p:sp>
      <p:pic>
        <p:nvPicPr>
          <p:cNvPr id="209" name="Picture 208"/>
          <p:cNvPicPr/>
          <p:nvPr/>
        </p:nvPicPr>
        <p:blipFill>
          <a:blip r:embed="rId2"/>
          <a:stretch>
            <a:fillRect/>
          </a:stretch>
        </p:blipFill>
        <p:spPr>
          <a:xfrm>
            <a:off x="288000" y="1296000"/>
            <a:ext cx="8572680" cy="4751640"/>
          </a:xfrm>
          <a:prstGeom prst="rect">
            <a:avLst/>
          </a:prstGeom>
          <a:ln>
            <a:noFill/>
          </a:ln>
        </p:spPr>
      </p:pic>
      <p:pic>
        <p:nvPicPr>
          <p:cNvPr id="210" name="Picture 209"/>
          <p:cNvPicPr/>
          <p:nvPr/>
        </p:nvPicPr>
        <p:blipFill>
          <a:blip r:embed="rId3"/>
          <a:stretch>
            <a:fillRect/>
          </a:stretch>
        </p:blipFill>
        <p:spPr>
          <a:xfrm>
            <a:off x="288000" y="1296000"/>
            <a:ext cx="8567640" cy="475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297000" y="-460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fr-FR" sz="2800">
                <a:solidFill>
                  <a:srgbClr val="1F497D"/>
                </a:solidFill>
                <a:latin typeface="Calibri"/>
              </a:rPr>
              <a:t>Réseau</a:t>
            </a:r>
            <a:endParaRPr/>
          </a:p>
        </p:txBody>
      </p:sp>
      <p:pic>
        <p:nvPicPr>
          <p:cNvPr id="213" name="Picture 212"/>
          <p:cNvPicPr/>
          <p:nvPr/>
        </p:nvPicPr>
        <p:blipFill>
          <a:blip r:embed="rId2"/>
          <a:srcRect b="6726250"/>
          <a:stretch>
            <a:fillRect/>
          </a:stretch>
        </p:blipFill>
        <p:spPr>
          <a:xfrm>
            <a:off x="1008000" y="4608000"/>
            <a:ext cx="7199640" cy="15796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88" y="712791"/>
            <a:ext cx="7299852" cy="54748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0" y="2314641"/>
            <a:ext cx="8847000" cy="1982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56" y="2257808"/>
            <a:ext cx="8832714" cy="22411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297000" y="-460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fr-FR" sz="2800">
                <a:solidFill>
                  <a:srgbClr val="1F497D"/>
                </a:solidFill>
                <a:latin typeface="Calibri"/>
              </a:rPr>
              <a:t>Réseau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63" y="726743"/>
            <a:ext cx="7274257" cy="54556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" y="2458807"/>
            <a:ext cx="8847000" cy="1675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fr-FR" sz="2800">
                <a:solidFill>
                  <a:srgbClr val="1F497D"/>
                </a:solidFill>
                <a:latin typeface="Calibri"/>
              </a:rPr>
              <a:t>Réseau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4" y="709684"/>
            <a:ext cx="7287903" cy="54659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9" y="2560199"/>
            <a:ext cx="8789158" cy="1434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685800" y="2130480"/>
            <a:ext cx="7771320" cy="146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1F497D"/>
                </a:solidFill>
                <a:latin typeface="Calibri"/>
              </a:rPr>
              <a:t>Gestion du projet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fr-FR" sz="2800">
                <a:solidFill>
                  <a:srgbClr val="1F497D"/>
                </a:solidFill>
                <a:latin typeface="Calibri"/>
              </a:rPr>
              <a:t>Répartition des tâches</a:t>
            </a:r>
            <a:endParaRPr/>
          </a:p>
        </p:txBody>
      </p:sp>
      <p:sp>
        <p:nvSpPr>
          <p:cNvPr id="222" name="CustomShape 2"/>
          <p:cNvSpPr/>
          <p:nvPr/>
        </p:nvSpPr>
        <p:spPr>
          <a:xfrm>
            <a:off x="745560" y="4840560"/>
            <a:ext cx="2205720" cy="1638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3" name="Picture 222"/>
          <p:cNvPicPr/>
          <p:nvPr/>
        </p:nvPicPr>
        <p:blipFill>
          <a:blip r:embed="rId2"/>
          <a:stretch>
            <a:fillRect/>
          </a:stretch>
        </p:blipFill>
        <p:spPr>
          <a:xfrm>
            <a:off x="56880" y="1728000"/>
            <a:ext cx="9000000" cy="351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fr-FR" sz="2800">
                <a:solidFill>
                  <a:srgbClr val="1F497D"/>
                </a:solidFill>
                <a:latin typeface="Calibri"/>
              </a:rPr>
              <a:t>Présentation du projet</a:t>
            </a:r>
            <a:endParaRPr/>
          </a:p>
        </p:txBody>
      </p:sp>
      <p:sp>
        <p:nvSpPr>
          <p:cNvPr id="164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r>
              <a:rPr lang="fr-FR" sz="2400" dirty="0">
                <a:solidFill>
                  <a:srgbClr val="0070C0"/>
                </a:solidFill>
                <a:latin typeface="Calibri"/>
              </a:rPr>
              <a:t>Objectif du projet</a:t>
            </a: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 marL="342900" indent="-342900">
              <a:lnSpc>
                <a:spcPct val="100000"/>
              </a:lnSpc>
              <a:buSzPct val="130000"/>
              <a:buFont typeface="Arial" charset="0"/>
              <a:buChar char="•"/>
            </a:pPr>
            <a:r>
              <a:rPr lang="fr-FR" sz="2000" dirty="0" smtClean="0">
                <a:solidFill>
                  <a:srgbClr val="000000"/>
                </a:solidFill>
                <a:latin typeface="Calibri"/>
              </a:rPr>
              <a:t>Création d'un jeu de tir à l'arbalète en réseau</a:t>
            </a:r>
            <a:endParaRPr sz="2400" dirty="0" smtClean="0"/>
          </a:p>
          <a:p>
            <a:pPr marL="342900" indent="-342900">
              <a:lnSpc>
                <a:spcPct val="100000"/>
              </a:lnSpc>
              <a:buSzPct val="130000"/>
              <a:buFont typeface="Arial" charset="0"/>
              <a:buChar char="•"/>
            </a:pPr>
            <a:endParaRPr sz="2400" dirty="0"/>
          </a:p>
          <a:p>
            <a:pPr marL="342900" indent="-342900">
              <a:lnSpc>
                <a:spcPct val="100000"/>
              </a:lnSpc>
              <a:buSzPct val="130000"/>
              <a:buFont typeface="Arial" charset="0"/>
              <a:buChar char="•"/>
            </a:pPr>
            <a:r>
              <a:rPr lang="fr-FR" sz="2000" dirty="0" smtClean="0">
                <a:solidFill>
                  <a:srgbClr val="000000"/>
                </a:solidFill>
                <a:latin typeface="Calibri"/>
              </a:rPr>
              <a:t>Utiliser au mieux les patrons de conception et d'architecture</a:t>
            </a:r>
            <a:endParaRPr sz="2400" dirty="0" smtClean="0"/>
          </a:p>
          <a:p>
            <a:pPr marL="342900" indent="-342900">
              <a:lnSpc>
                <a:spcPct val="100000"/>
              </a:lnSpc>
              <a:buSzPct val="130000"/>
              <a:buFont typeface="Arial" charset="0"/>
              <a:buChar char="•"/>
            </a:pPr>
            <a:endParaRPr sz="2400" dirty="0"/>
          </a:p>
          <a:p>
            <a:pPr marL="342900" indent="-342900">
              <a:lnSpc>
                <a:spcPct val="10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Répondre aux demandes client</a:t>
            </a:r>
            <a:endParaRPr sz="2400" dirty="0"/>
          </a:p>
          <a:p>
            <a:pPr marL="342900" indent="-342900">
              <a:lnSpc>
                <a:spcPct val="100000"/>
              </a:lnSpc>
              <a:buSzPct val="130000"/>
              <a:buFont typeface="Arial" charset="0"/>
              <a:buChar char="•"/>
            </a:pPr>
            <a:endParaRPr sz="2400" dirty="0"/>
          </a:p>
          <a:p>
            <a:pPr marL="342900" indent="-342900">
              <a:lnSpc>
                <a:spcPct val="10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Travailler en groupe de 7</a:t>
            </a: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</p:txBody>
      </p:sp>
      <p:sp>
        <p:nvSpPr>
          <p:cNvPr id="165" name="CustomShape 3"/>
          <p:cNvSpPr/>
          <p:nvPr/>
        </p:nvSpPr>
        <p:spPr>
          <a:xfrm>
            <a:off x="7596360" y="6525360"/>
            <a:ext cx="430920" cy="33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fld id="{DCC6BB84-67B5-428D-BEF3-342A7FBA27EC}" type="slidenum">
              <a:rPr lang="fr-FR" sz="900">
                <a:solidFill>
                  <a:srgbClr val="808080"/>
                </a:solidFill>
                <a:latin typeface="Calibri"/>
              </a:r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fr-FR" sz="2800">
                <a:solidFill>
                  <a:srgbClr val="1F497D"/>
                </a:solidFill>
                <a:latin typeface="Calibri"/>
              </a:rPr>
              <a:t>Bilan</a:t>
            </a:r>
            <a:endParaRPr/>
          </a:p>
        </p:txBody>
      </p:sp>
      <p:sp>
        <p:nvSpPr>
          <p:cNvPr id="225" name="CustomShape 2"/>
          <p:cNvSpPr/>
          <p:nvPr/>
        </p:nvSpPr>
        <p:spPr>
          <a:xfrm>
            <a:off x="432000" y="1594800"/>
            <a:ext cx="8135640" cy="4524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1600">
                <a:solidFill>
                  <a:srgbClr val="000000"/>
                </a:solidFill>
                <a:latin typeface="Calibri"/>
              </a:rPr>
              <a:t>Le jeu fonctionne en solo ou en multi-joueurs.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1600">
                <a:solidFill>
                  <a:srgbClr val="000000"/>
                </a:solidFill>
                <a:latin typeface="Calibri"/>
              </a:rPr>
              <a:t>Quelques problèmes :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1600">
                <a:solidFill>
                  <a:srgbClr val="000000"/>
                </a:solidFill>
                <a:latin typeface="Calibri"/>
              </a:rPr>
              <a:t>- avec la fin d'une partie multi-joueurs.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1600">
                <a:solidFill>
                  <a:srgbClr val="000000"/>
                </a:solidFill>
                <a:latin typeface="Calibri"/>
              </a:rPr>
              <a:t>- avec l'affichage des cibles des adversaires.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1600">
                <a:solidFill>
                  <a:srgbClr val="000000"/>
                </a:solidFill>
                <a:latin typeface="Calibri"/>
              </a:rPr>
              <a:t>Exigence du client satisfaite.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2800">
                <a:solidFill>
                  <a:srgbClr val="0070C0"/>
                </a:solidFill>
                <a:latin typeface="Calibri"/>
              </a:rPr>
              <a:t>Merci de votre attention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436320" y="216000"/>
            <a:ext cx="7771320" cy="146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2800">
                <a:solidFill>
                  <a:srgbClr val="1F497D"/>
                </a:solidFill>
                <a:latin typeface="Calibri"/>
              </a:rPr>
              <a:t>Description du projet</a:t>
            </a:r>
            <a:endParaRPr/>
          </a:p>
        </p:txBody>
      </p:sp>
      <p:sp>
        <p:nvSpPr>
          <p:cNvPr id="167" name="CustomShape 2"/>
          <p:cNvSpPr/>
          <p:nvPr/>
        </p:nvSpPr>
        <p:spPr>
          <a:xfrm>
            <a:off x="457200" y="1800000"/>
            <a:ext cx="7246440" cy="3976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2400" dirty="0">
                <a:solidFill>
                  <a:srgbClr val="0070C0"/>
                </a:solidFill>
                <a:latin typeface="Calibri"/>
              </a:rPr>
              <a:t>Demande initiale :</a:t>
            </a:r>
            <a:endParaRPr sz="2400" dirty="0"/>
          </a:p>
          <a:p>
            <a:pPr>
              <a:lnSpc>
                <a:spcPct val="100000"/>
              </a:lnSpc>
            </a:pPr>
            <a:endParaRPr sz="2400" dirty="0" smtClean="0"/>
          </a:p>
          <a:p>
            <a:pPr marL="285750" indent="-285750">
              <a:lnSpc>
                <a:spcPct val="200000"/>
              </a:lnSpc>
              <a:buSzPct val="130000"/>
              <a:buFont typeface="Arial" charset="0"/>
              <a:buChar char="•"/>
            </a:pPr>
            <a:r>
              <a:rPr lang="fr-FR" sz="2000" dirty="0" smtClean="0">
                <a:solidFill>
                  <a:srgbClr val="000000"/>
                </a:solidFill>
                <a:latin typeface="Calibri"/>
              </a:rPr>
              <a:t>Jeu </a:t>
            </a:r>
            <a:r>
              <a:rPr lang="fr-FR" sz="2000" dirty="0" err="1" smtClean="0">
                <a:solidFill>
                  <a:srgbClr val="000000"/>
                </a:solidFill>
                <a:latin typeface="Calibri"/>
              </a:rPr>
              <a:t>multijoueurs</a:t>
            </a:r>
            <a:r>
              <a:rPr lang="fr-FR" sz="2000" dirty="0" smtClean="0">
                <a:solidFill>
                  <a:srgbClr val="000000"/>
                </a:solidFill>
                <a:latin typeface="Calibri"/>
              </a:rPr>
              <a:t> en réseau</a:t>
            </a:r>
            <a:endParaRPr sz="2400" dirty="0" smtClean="0"/>
          </a:p>
          <a:p>
            <a:pPr marL="285750" indent="-285750">
              <a:lnSpc>
                <a:spcPct val="200000"/>
              </a:lnSpc>
              <a:buSzPct val="130000"/>
              <a:buFont typeface="Arial" charset="0"/>
              <a:buChar char="•"/>
            </a:pPr>
            <a:r>
              <a:rPr lang="fr-FR" sz="2000" dirty="0" smtClean="0">
                <a:solidFill>
                  <a:srgbClr val="000000"/>
                </a:solidFill>
                <a:latin typeface="Calibri"/>
              </a:rPr>
              <a:t>L'utilisateur 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peut changer la puissance de son arbalète (cran)</a:t>
            </a:r>
            <a:endParaRPr sz="2400" dirty="0"/>
          </a:p>
          <a:p>
            <a:pPr marL="285750" indent="-285750">
              <a:lnSpc>
                <a:spcPct val="20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Règle : 3 volées de 10 flèches par partie</a:t>
            </a:r>
            <a:endParaRPr sz="2400" dirty="0"/>
          </a:p>
          <a:p>
            <a:pPr marL="285750" indent="-285750">
              <a:lnSpc>
                <a:spcPct val="20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Affichage cible adverse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36320" y="216000"/>
            <a:ext cx="7771320" cy="146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2800">
                <a:solidFill>
                  <a:srgbClr val="1F497D"/>
                </a:solidFill>
                <a:latin typeface="Calibri"/>
              </a:rPr>
              <a:t>Description du projet</a:t>
            </a:r>
            <a:endParaRPr/>
          </a:p>
        </p:txBody>
      </p:sp>
      <p:sp>
        <p:nvSpPr>
          <p:cNvPr id="169" name="CustomShape 2"/>
          <p:cNvSpPr/>
          <p:nvPr/>
        </p:nvSpPr>
        <p:spPr>
          <a:xfrm>
            <a:off x="457200" y="1855080"/>
            <a:ext cx="7750440" cy="44911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2400" dirty="0">
                <a:solidFill>
                  <a:srgbClr val="0070C0"/>
                </a:solidFill>
                <a:latin typeface="Calibri"/>
              </a:rPr>
              <a:t>Exigence du client :</a:t>
            </a: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 marL="342900" indent="-342900">
              <a:lnSpc>
                <a:spcPct val="20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Mode d'entraînement solo</a:t>
            </a:r>
            <a:endParaRPr sz="2400" dirty="0"/>
          </a:p>
          <a:p>
            <a:pPr marL="342900" indent="-342900">
              <a:lnSpc>
                <a:spcPct val="20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Disponibilité du jeu en pleine écran</a:t>
            </a:r>
            <a:endParaRPr sz="2400" dirty="0"/>
          </a:p>
          <a:p>
            <a:pPr marL="342900" indent="-342900">
              <a:lnSpc>
                <a:spcPct val="20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Visée à l'aide de la souris</a:t>
            </a:r>
            <a:endParaRPr sz="2400" dirty="0"/>
          </a:p>
          <a:p>
            <a:pPr marL="342900" indent="-342900">
              <a:lnSpc>
                <a:spcPct val="20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Choix du nombre de volées</a:t>
            </a:r>
            <a:endParaRPr sz="2400" dirty="0"/>
          </a:p>
          <a:p>
            <a:pPr marL="342900" indent="-342900">
              <a:lnSpc>
                <a:spcPct val="20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Possibilité de changer d'arbalète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36320" y="216000"/>
            <a:ext cx="7771320" cy="146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2800">
                <a:solidFill>
                  <a:srgbClr val="1F497D"/>
                </a:solidFill>
                <a:latin typeface="Calibri"/>
              </a:rPr>
              <a:t>Présentation de l'équipe</a:t>
            </a:r>
            <a:endParaRPr/>
          </a:p>
        </p:txBody>
      </p:sp>
      <p:sp>
        <p:nvSpPr>
          <p:cNvPr id="171" name="CustomShape 2"/>
          <p:cNvSpPr/>
          <p:nvPr/>
        </p:nvSpPr>
        <p:spPr>
          <a:xfrm>
            <a:off x="457200" y="1303522"/>
            <a:ext cx="7750440" cy="3976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85750" indent="-285750">
              <a:lnSpc>
                <a:spcPct val="150000"/>
              </a:lnSpc>
              <a:buSzPct val="130000"/>
              <a:buFont typeface="Arial" charset="0"/>
              <a:buChar char="•"/>
            </a:pPr>
            <a:r>
              <a:rPr lang="fr-FR" sz="2000" dirty="0" smtClean="0">
                <a:solidFill>
                  <a:srgbClr val="000000"/>
                </a:solidFill>
                <a:latin typeface="Calibri"/>
              </a:rPr>
              <a:t>Chef 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de projet :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T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.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Guaquière</a:t>
            </a:r>
            <a:endParaRPr sz="2400" dirty="0"/>
          </a:p>
          <a:p>
            <a:pPr marL="285750" indent="-285750">
              <a:lnSpc>
                <a:spcPct val="15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Architecte : G. Moraine</a:t>
            </a:r>
            <a:endParaRPr sz="2400" dirty="0"/>
          </a:p>
          <a:p>
            <a:pPr marL="285750" indent="-285750">
              <a:lnSpc>
                <a:spcPct val="15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Ingénieur de conception : J-B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Jorand</a:t>
            </a:r>
            <a:endParaRPr sz="2400" dirty="0"/>
          </a:p>
          <a:p>
            <a:pPr marL="285750" indent="-285750">
              <a:lnSpc>
                <a:spcPct val="15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Responsable de version : V. Durand</a:t>
            </a:r>
            <a:endParaRPr sz="2400" dirty="0"/>
          </a:p>
          <a:p>
            <a:pPr marL="285750" indent="-285750">
              <a:lnSpc>
                <a:spcPct val="15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Développeur graphique :</a:t>
            </a:r>
            <a:endParaRPr sz="2400" dirty="0"/>
          </a:p>
          <a:p>
            <a:pPr marL="742950" lvl="1" indent="-285750">
              <a:lnSpc>
                <a:spcPct val="15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Vues de début de partie : J-P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Ngalula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et V. Durand</a:t>
            </a:r>
            <a:endParaRPr sz="2400" dirty="0"/>
          </a:p>
          <a:p>
            <a:pPr marL="742950" lvl="1" indent="-285750">
              <a:lnSpc>
                <a:spcPct val="15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Vue principale : J-B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Jorand</a:t>
            </a:r>
            <a:endParaRPr sz="2400" dirty="0"/>
          </a:p>
          <a:p>
            <a:pPr marL="742950" lvl="1" indent="-285750">
              <a:lnSpc>
                <a:spcPct val="15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Vue de fin de partie :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T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.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Guaquière</a:t>
            </a:r>
            <a:endParaRPr sz="2400" dirty="0"/>
          </a:p>
          <a:p>
            <a:pPr marL="285750" indent="-285750">
              <a:lnSpc>
                <a:spcPct val="15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Développeur java : G. Moraine L.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Djiomo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et S.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Elyadari</a:t>
            </a:r>
            <a:endParaRPr sz="2400" dirty="0"/>
          </a:p>
          <a:p>
            <a:pPr marL="285750" indent="-285750">
              <a:lnSpc>
                <a:spcPct val="150000"/>
              </a:lnSpc>
              <a:buSzPct val="130000"/>
              <a:buFont typeface="Arial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Calibri"/>
              </a:rPr>
              <a:t>Développeur réseau : V. Durand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fr-FR" sz="2800">
                <a:solidFill>
                  <a:srgbClr val="1F497D"/>
                </a:solidFill>
                <a:latin typeface="Calibri"/>
              </a:rPr>
              <a:t>Architecture du logiciel</a:t>
            </a:r>
            <a:endParaRPr/>
          </a:p>
        </p:txBody>
      </p:sp>
      <p:pic>
        <p:nvPicPr>
          <p:cNvPr id="173" name="Picture 172"/>
          <p:cNvPicPr/>
          <p:nvPr/>
        </p:nvPicPr>
        <p:blipFill>
          <a:blip r:embed="rId2"/>
          <a:stretch>
            <a:fillRect/>
          </a:stretch>
        </p:blipFill>
        <p:spPr>
          <a:xfrm>
            <a:off x="576000" y="976320"/>
            <a:ext cx="8495280" cy="569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64320" y="72000"/>
            <a:ext cx="8491320" cy="146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2800">
                <a:solidFill>
                  <a:srgbClr val="1F497D"/>
                </a:solidFill>
                <a:latin typeface="Calibri"/>
              </a:rPr>
              <a:t>Package modèle						Package Joueur</a:t>
            </a:r>
            <a:endParaRPr/>
          </a:p>
        </p:txBody>
      </p:sp>
      <p:pic>
        <p:nvPicPr>
          <p:cNvPr id="175" name="Picture 174"/>
          <p:cNvPicPr/>
          <p:nvPr/>
        </p:nvPicPr>
        <p:blipFill>
          <a:blip r:embed="rId2"/>
          <a:stretch>
            <a:fillRect/>
          </a:stretch>
        </p:blipFill>
        <p:spPr>
          <a:xfrm>
            <a:off x="6336000" y="2160000"/>
            <a:ext cx="2113560" cy="1980000"/>
          </a:xfrm>
          <a:prstGeom prst="rect">
            <a:avLst/>
          </a:prstGeom>
          <a:ln>
            <a:noFill/>
          </a:ln>
        </p:spPr>
      </p:pic>
      <p:pic>
        <p:nvPicPr>
          <p:cNvPr id="176" name="Picture 175"/>
          <p:cNvPicPr/>
          <p:nvPr/>
        </p:nvPicPr>
        <p:blipFill>
          <a:blip r:embed="rId3"/>
          <a:stretch>
            <a:fillRect/>
          </a:stretch>
        </p:blipFill>
        <p:spPr>
          <a:xfrm>
            <a:off x="320400" y="1329840"/>
            <a:ext cx="3999240" cy="4141800"/>
          </a:xfrm>
          <a:prstGeom prst="rect">
            <a:avLst/>
          </a:prstGeom>
          <a:ln>
            <a:noFill/>
          </a:ln>
        </p:spPr>
      </p:pic>
      <p:sp>
        <p:nvSpPr>
          <p:cNvPr id="177" name="CustomShape 2"/>
          <p:cNvSpPr/>
          <p:nvPr/>
        </p:nvSpPr>
        <p:spPr>
          <a:xfrm>
            <a:off x="6984000" y="4101480"/>
            <a:ext cx="863640" cy="218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900">
                <a:latin typeface="Arial"/>
              </a:rPr>
              <a:t>outil.Fleche</a:t>
            </a:r>
            <a:endParaRPr/>
          </a:p>
        </p:txBody>
      </p:sp>
      <p:sp>
        <p:nvSpPr>
          <p:cNvPr id="178" name="CustomShape 3"/>
          <p:cNvSpPr/>
          <p:nvPr/>
        </p:nvSpPr>
        <p:spPr>
          <a:xfrm>
            <a:off x="6886440" y="1944000"/>
            <a:ext cx="889200" cy="218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900">
                <a:latin typeface="Arial"/>
              </a:rPr>
              <a:t>modele.Partie</a:t>
            </a:r>
            <a:endParaRPr/>
          </a:p>
        </p:txBody>
      </p:sp>
      <p:sp>
        <p:nvSpPr>
          <p:cNvPr id="179" name="CustomShape 4"/>
          <p:cNvSpPr/>
          <p:nvPr/>
        </p:nvSpPr>
        <p:spPr>
          <a:xfrm>
            <a:off x="4392000" y="2952000"/>
            <a:ext cx="180360" cy="42984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CustomShape 5"/>
          <p:cNvSpPr/>
          <p:nvPr/>
        </p:nvSpPr>
        <p:spPr>
          <a:xfrm>
            <a:off x="4294440" y="1797480"/>
            <a:ext cx="1026360" cy="218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900">
                <a:latin typeface="Arial"/>
              </a:rPr>
              <a:t>vue.interfaceJeu</a:t>
            </a:r>
            <a:endParaRPr/>
          </a:p>
        </p:txBody>
      </p:sp>
      <p:sp>
        <p:nvSpPr>
          <p:cNvPr id="181" name="CustomShape 6"/>
          <p:cNvSpPr/>
          <p:nvPr/>
        </p:nvSpPr>
        <p:spPr>
          <a:xfrm>
            <a:off x="4372199" y="2778867"/>
            <a:ext cx="1155143" cy="17313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900" dirty="0" err="1">
                <a:latin typeface="Arial"/>
              </a:rPr>
              <a:t>player.Joueur</a:t>
            </a:r>
            <a:endParaRPr dirty="0"/>
          </a:p>
        </p:txBody>
      </p:sp>
      <p:sp>
        <p:nvSpPr>
          <p:cNvPr id="182" name="CustomShape 7"/>
          <p:cNvSpPr/>
          <p:nvPr/>
        </p:nvSpPr>
        <p:spPr>
          <a:xfrm>
            <a:off x="1270440" y="5469480"/>
            <a:ext cx="1139040" cy="218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900">
                <a:latin typeface="Arial"/>
              </a:rPr>
              <a:t>serveur.Connexion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364320" y="72000"/>
            <a:ext cx="8491320" cy="146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2800">
                <a:solidFill>
                  <a:srgbClr val="1F497D"/>
                </a:solidFill>
                <a:latin typeface="Calibri"/>
              </a:rPr>
              <a:t>Package vue</a:t>
            </a:r>
            <a:endParaRPr/>
          </a:p>
        </p:txBody>
      </p:sp>
      <p:sp>
        <p:nvSpPr>
          <p:cNvPr id="184" name="CustomShape 2"/>
          <p:cNvSpPr/>
          <p:nvPr/>
        </p:nvSpPr>
        <p:spPr>
          <a:xfrm>
            <a:off x="4392000" y="2952000"/>
            <a:ext cx="180360" cy="42984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CustomShape 3"/>
          <p:cNvSpPr/>
          <p:nvPr/>
        </p:nvSpPr>
        <p:spPr>
          <a:xfrm>
            <a:off x="5012274" y="5274457"/>
            <a:ext cx="963720" cy="218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900">
                <a:latin typeface="Arial"/>
              </a:rPr>
              <a:t>outil.Trajectoire</a:t>
            </a:r>
            <a:endParaRPr/>
          </a:p>
        </p:txBody>
      </p:sp>
      <p:pic>
        <p:nvPicPr>
          <p:cNvPr id="186" name="Picture 185"/>
          <p:cNvPicPr/>
          <p:nvPr/>
        </p:nvPicPr>
        <p:blipFill>
          <a:blip r:embed="rId2"/>
          <a:stretch>
            <a:fillRect/>
          </a:stretch>
        </p:blipFill>
        <p:spPr>
          <a:xfrm>
            <a:off x="1072440" y="1008000"/>
            <a:ext cx="6847200" cy="4247640"/>
          </a:xfrm>
          <a:prstGeom prst="rect">
            <a:avLst/>
          </a:prstGeom>
          <a:ln>
            <a:noFill/>
          </a:ln>
        </p:spPr>
      </p:pic>
      <p:sp>
        <p:nvSpPr>
          <p:cNvPr id="187" name="CustomShape 4"/>
          <p:cNvSpPr/>
          <p:nvPr/>
        </p:nvSpPr>
        <p:spPr>
          <a:xfrm>
            <a:off x="2635920" y="5328000"/>
            <a:ext cx="852480" cy="218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900">
                <a:latin typeface="Arial"/>
              </a:rPr>
              <a:t>outil.Arbalete</a:t>
            </a:r>
            <a:endParaRPr/>
          </a:p>
        </p:txBody>
      </p:sp>
      <p:sp>
        <p:nvSpPr>
          <p:cNvPr id="188" name="CustomShape 5"/>
          <p:cNvSpPr/>
          <p:nvPr/>
        </p:nvSpPr>
        <p:spPr>
          <a:xfrm>
            <a:off x="144000" y="1323000"/>
            <a:ext cx="889200" cy="218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900">
                <a:latin typeface="Arial"/>
              </a:rPr>
              <a:t>modele.Partie</a:t>
            </a:r>
            <a:endParaRPr/>
          </a:p>
        </p:txBody>
      </p:sp>
      <p:sp>
        <p:nvSpPr>
          <p:cNvPr id="189" name="CustomShape 6"/>
          <p:cNvSpPr/>
          <p:nvPr/>
        </p:nvSpPr>
        <p:spPr>
          <a:xfrm>
            <a:off x="321480" y="4752000"/>
            <a:ext cx="686160" cy="218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900">
                <a:latin typeface="Arial"/>
              </a:rPr>
              <a:t>outil.Cible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364320" y="72000"/>
            <a:ext cx="8491320" cy="146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2800">
                <a:solidFill>
                  <a:srgbClr val="1F497D"/>
                </a:solidFill>
                <a:latin typeface="Calibri"/>
              </a:rPr>
              <a:t>Package outil</a:t>
            </a:r>
            <a:endParaRPr/>
          </a:p>
        </p:txBody>
      </p:sp>
      <p:sp>
        <p:nvSpPr>
          <p:cNvPr id="191" name="CustomShape 2"/>
          <p:cNvSpPr/>
          <p:nvPr/>
        </p:nvSpPr>
        <p:spPr>
          <a:xfrm>
            <a:off x="4392000" y="2952000"/>
            <a:ext cx="180360" cy="429840"/>
          </a:xfrm>
          <a:prstGeom prst="rect">
            <a:avLst/>
          </a:prstGeom>
          <a:noFill/>
          <a:ln>
            <a:noFill/>
          </a:ln>
        </p:spPr>
      </p:sp>
      <p:pic>
        <p:nvPicPr>
          <p:cNvPr id="192" name="Picture 191"/>
          <p:cNvPicPr/>
          <p:nvPr/>
        </p:nvPicPr>
        <p:blipFill>
          <a:blip r:embed="rId2"/>
          <a:stretch>
            <a:fillRect/>
          </a:stretch>
        </p:blipFill>
        <p:spPr>
          <a:xfrm>
            <a:off x="648360" y="2033280"/>
            <a:ext cx="7631280" cy="3510360"/>
          </a:xfrm>
          <a:prstGeom prst="rect">
            <a:avLst/>
          </a:prstGeom>
          <a:ln>
            <a:noFill/>
          </a:ln>
        </p:spPr>
      </p:pic>
      <p:sp>
        <p:nvSpPr>
          <p:cNvPr id="193" name="CustomShape 3"/>
          <p:cNvSpPr/>
          <p:nvPr/>
        </p:nvSpPr>
        <p:spPr>
          <a:xfrm>
            <a:off x="6552000" y="1656000"/>
            <a:ext cx="1026360" cy="218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900">
                <a:latin typeface="Arial"/>
              </a:rPr>
              <a:t>vue.interfaceJeu</a:t>
            </a:r>
            <a:endParaRPr/>
          </a:p>
        </p:txBody>
      </p:sp>
      <p:sp>
        <p:nvSpPr>
          <p:cNvPr id="194" name="CustomShape 4"/>
          <p:cNvSpPr/>
          <p:nvPr/>
        </p:nvSpPr>
        <p:spPr>
          <a:xfrm>
            <a:off x="4176000" y="1728000"/>
            <a:ext cx="1026360" cy="218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900">
                <a:latin typeface="Arial"/>
              </a:rPr>
              <a:t>vue.interfaceJeu</a:t>
            </a:r>
            <a:endParaRPr/>
          </a:p>
        </p:txBody>
      </p:sp>
      <p:sp>
        <p:nvSpPr>
          <p:cNvPr id="195" name="CustomShape 5"/>
          <p:cNvSpPr/>
          <p:nvPr/>
        </p:nvSpPr>
        <p:spPr>
          <a:xfrm>
            <a:off x="2285280" y="1728000"/>
            <a:ext cx="1026360" cy="218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900">
                <a:latin typeface="Arial"/>
              </a:rPr>
              <a:t>vue.interfaceJeu</a:t>
            </a:r>
            <a:endParaRPr/>
          </a:p>
        </p:txBody>
      </p:sp>
      <p:sp>
        <p:nvSpPr>
          <p:cNvPr id="196" name="CustomShape 6"/>
          <p:cNvSpPr/>
          <p:nvPr/>
        </p:nvSpPr>
        <p:spPr>
          <a:xfrm>
            <a:off x="1144800" y="1725480"/>
            <a:ext cx="1140480" cy="1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900">
                <a:latin typeface="Arial"/>
              </a:rPr>
              <a:t>player.Joueur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144</Words>
  <Application>Microsoft Macintosh PowerPoint</Application>
  <PresentationFormat>On-screen Show (4:3)</PresentationFormat>
  <Paragraphs>105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Calibri</vt:lpstr>
      <vt:lpstr>DejaVu Sans</vt:lpstr>
      <vt:lpstr>StarSymbol</vt:lpstr>
      <vt:lpstr>Times New Roman</vt:lpstr>
      <vt:lpstr>Arial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6</cp:revision>
  <dcterms:modified xsi:type="dcterms:W3CDTF">2017-01-26T09:27:16Z</dcterms:modified>
</cp:coreProperties>
</file>